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1" r:id="rId3"/>
    <p:sldId id="382" r:id="rId4"/>
    <p:sldId id="387" r:id="rId5"/>
    <p:sldId id="385" r:id="rId6"/>
    <p:sldId id="401" r:id="rId7"/>
    <p:sldId id="399" r:id="rId8"/>
    <p:sldId id="402" r:id="rId9"/>
    <p:sldId id="38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E6E6E6"/>
    <a:srgbClr val="2D5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8" y="204"/>
      </p:cViewPr>
      <p:guideLst>
        <p:guide orient="horz" pos="2160"/>
        <p:guide pos="3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Feuil1!$H$45:$J$45</c:f>
              <c:numCache>
                <c:formatCode>General</c:formatCode>
                <c:ptCount val="3"/>
                <c:pt idx="0">
                  <c:v>2017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Feuil1!$H$46:$J$46</c:f>
              <c:numCache>
                <c:formatCode>0%</c:formatCode>
                <c:ptCount val="3"/>
                <c:pt idx="0">
                  <c:v>0.31</c:v>
                </c:pt>
                <c:pt idx="1">
                  <c:v>0.34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5-49DB-832E-FBAC8D1B5A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27898664"/>
        <c:axId val="427900304"/>
      </c:barChart>
      <c:catAx>
        <c:axId val="42789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7900304"/>
        <c:crosses val="autoZero"/>
        <c:auto val="1"/>
        <c:lblAlgn val="ctr"/>
        <c:lblOffset val="100"/>
        <c:noMultiLvlLbl val="0"/>
      </c:catAx>
      <c:valAx>
        <c:axId val="427900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789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07B73-4B23-473E-A4FB-FFDB574DB3BD}" type="doc">
      <dgm:prSet loTypeId="urn:microsoft.com/office/officeart/2005/8/layout/cycle8" loCatId="cycle" qsTypeId="urn:microsoft.com/office/officeart/2005/8/quickstyle/3d9" qsCatId="3D" csTypeId="urn:microsoft.com/office/officeart/2005/8/colors/accent1_3" csCatId="accent1" phldr="1"/>
      <dgm:spPr/>
    </dgm:pt>
    <dgm:pt modelId="{2999A04C-38C1-4B88-AC36-42F5427AE46C}">
      <dgm:prSet phldrT="[Texte]" custT="1"/>
      <dgm:spPr/>
      <dgm:t>
        <a:bodyPr/>
        <a:lstStyle/>
        <a:p>
          <a:r>
            <a:rPr lang="fr-FR" sz="1400" b="1" dirty="0" smtClean="0"/>
            <a:t>PSYCHO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Croyances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Gestion du stress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Perceptions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Mémoire</a:t>
          </a:r>
        </a:p>
        <a:p>
          <a:endParaRPr lang="fr-FR" sz="1400" dirty="0" smtClean="0"/>
        </a:p>
      </dgm:t>
    </dgm:pt>
    <dgm:pt modelId="{57465B59-4E74-4022-AE7E-C2670B2DE1AB}" type="parTrans" cxnId="{E9DD5C65-C9B4-4E40-A46B-279986B4DB9F}">
      <dgm:prSet/>
      <dgm:spPr/>
      <dgm:t>
        <a:bodyPr/>
        <a:lstStyle/>
        <a:p>
          <a:endParaRPr lang="fr-FR"/>
        </a:p>
      </dgm:t>
    </dgm:pt>
    <dgm:pt modelId="{0DD5CF30-6B49-4C9C-A426-22572E873E5F}" type="sibTrans" cxnId="{E9DD5C65-C9B4-4E40-A46B-279986B4DB9F}">
      <dgm:prSet/>
      <dgm:spPr/>
      <dgm:t>
        <a:bodyPr/>
        <a:lstStyle/>
        <a:p>
          <a:endParaRPr lang="fr-FR"/>
        </a:p>
      </dgm:t>
    </dgm:pt>
    <dgm:pt modelId="{689D3A08-10FB-4BF8-8363-5025B1E17E29}">
      <dgm:prSet phldrT="[Texte]" custT="1"/>
      <dgm:spPr/>
      <dgm:t>
        <a:bodyPr/>
        <a:lstStyle/>
        <a:p>
          <a:r>
            <a:rPr lang="fr-FR" sz="1600" b="1" dirty="0" smtClean="0"/>
            <a:t>SOCIAL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Relations 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Proches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Situation socio-économique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Famille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Travail</a:t>
          </a:r>
        </a:p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Culture</a:t>
          </a:r>
        </a:p>
      </dgm:t>
    </dgm:pt>
    <dgm:pt modelId="{71111059-1CAC-443A-9610-43EB543763F2}" type="parTrans" cxnId="{95196676-7FBC-4C2F-8A43-B48F4AFBC664}">
      <dgm:prSet/>
      <dgm:spPr/>
      <dgm:t>
        <a:bodyPr/>
        <a:lstStyle/>
        <a:p>
          <a:endParaRPr lang="fr-FR"/>
        </a:p>
      </dgm:t>
    </dgm:pt>
    <dgm:pt modelId="{DAB6C719-4432-4372-A2A2-11BD1E35CDD8}" type="sibTrans" cxnId="{95196676-7FBC-4C2F-8A43-B48F4AFBC664}">
      <dgm:prSet/>
      <dgm:spPr/>
      <dgm:t>
        <a:bodyPr/>
        <a:lstStyle/>
        <a:p>
          <a:endParaRPr lang="fr-FR"/>
        </a:p>
      </dgm:t>
    </dgm:pt>
    <dgm:pt modelId="{307B128B-391C-44D8-8811-871011771379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1600" b="1" dirty="0" smtClean="0">
              <a:solidFill>
                <a:schemeClr val="bg1"/>
              </a:solidFill>
            </a:rPr>
            <a:t>BIO</a:t>
          </a:r>
          <a:endParaRPr lang="fr-FR" sz="16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Santé physique</a:t>
          </a:r>
        </a:p>
        <a:p>
          <a:r>
            <a:rPr lang="fr-F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Prédisposition génétique</a:t>
          </a:r>
        </a:p>
        <a:p>
          <a:r>
            <a:rPr lang="fr-FR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Réponse physiologique au stress</a:t>
          </a:r>
        </a:p>
        <a:p>
          <a:endParaRPr lang="fr-FR" sz="1000" dirty="0"/>
        </a:p>
      </dgm:t>
    </dgm:pt>
    <dgm:pt modelId="{01C08A52-3C1F-4A5E-8A2B-EED7572651AF}" type="parTrans" cxnId="{F2B1E41D-6ACF-4367-99E0-EC5BD7DE54A2}">
      <dgm:prSet/>
      <dgm:spPr/>
      <dgm:t>
        <a:bodyPr/>
        <a:lstStyle/>
        <a:p>
          <a:endParaRPr lang="fr-FR"/>
        </a:p>
      </dgm:t>
    </dgm:pt>
    <dgm:pt modelId="{B1437104-0EC4-4315-AD3C-4189EA923E1B}" type="sibTrans" cxnId="{F2B1E41D-6ACF-4367-99E0-EC5BD7DE54A2}">
      <dgm:prSet/>
      <dgm:spPr/>
      <dgm:t>
        <a:bodyPr/>
        <a:lstStyle/>
        <a:p>
          <a:endParaRPr lang="fr-FR"/>
        </a:p>
      </dgm:t>
    </dgm:pt>
    <dgm:pt modelId="{E2052DA8-1098-4A77-AE57-ACDA85A76D55}" type="pres">
      <dgm:prSet presAssocID="{DEA07B73-4B23-473E-A4FB-FFDB574DB3BD}" presName="compositeShape" presStyleCnt="0">
        <dgm:presLayoutVars>
          <dgm:chMax val="7"/>
          <dgm:dir/>
          <dgm:resizeHandles val="exact"/>
        </dgm:presLayoutVars>
      </dgm:prSet>
      <dgm:spPr/>
    </dgm:pt>
    <dgm:pt modelId="{7EB14899-E4EA-42DB-8973-CCA524640F3E}" type="pres">
      <dgm:prSet presAssocID="{DEA07B73-4B23-473E-A4FB-FFDB574DB3BD}" presName="wedge1" presStyleLbl="node1" presStyleIdx="0" presStyleCnt="3"/>
      <dgm:spPr/>
      <dgm:t>
        <a:bodyPr/>
        <a:lstStyle/>
        <a:p>
          <a:endParaRPr lang="fr-FR"/>
        </a:p>
      </dgm:t>
    </dgm:pt>
    <dgm:pt modelId="{95C1A33E-119D-4086-A16B-8098C33F0B28}" type="pres">
      <dgm:prSet presAssocID="{DEA07B73-4B23-473E-A4FB-FFDB574DB3BD}" presName="dummy1a" presStyleCnt="0"/>
      <dgm:spPr/>
    </dgm:pt>
    <dgm:pt modelId="{F7BF28C8-89B7-4AA4-809F-9206598954AC}" type="pres">
      <dgm:prSet presAssocID="{DEA07B73-4B23-473E-A4FB-FFDB574DB3BD}" presName="dummy1b" presStyleCnt="0"/>
      <dgm:spPr/>
    </dgm:pt>
    <dgm:pt modelId="{1E34EFA9-56C0-473D-9570-A7EC49119B5D}" type="pres">
      <dgm:prSet presAssocID="{DEA07B73-4B23-473E-A4FB-FFDB574DB3B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FB3AD9-7111-472A-8BFB-18395261DAAE}" type="pres">
      <dgm:prSet presAssocID="{DEA07B73-4B23-473E-A4FB-FFDB574DB3BD}" presName="wedge2" presStyleLbl="node1" presStyleIdx="1" presStyleCnt="3"/>
      <dgm:spPr/>
      <dgm:t>
        <a:bodyPr/>
        <a:lstStyle/>
        <a:p>
          <a:endParaRPr lang="fr-FR"/>
        </a:p>
      </dgm:t>
    </dgm:pt>
    <dgm:pt modelId="{3894A71F-8D32-4587-9003-2496DB3F79F1}" type="pres">
      <dgm:prSet presAssocID="{DEA07B73-4B23-473E-A4FB-FFDB574DB3BD}" presName="dummy2a" presStyleCnt="0"/>
      <dgm:spPr/>
    </dgm:pt>
    <dgm:pt modelId="{F9B0CFF6-5107-4564-8FFA-F65F5EF1531D}" type="pres">
      <dgm:prSet presAssocID="{DEA07B73-4B23-473E-A4FB-FFDB574DB3BD}" presName="dummy2b" presStyleCnt="0"/>
      <dgm:spPr/>
    </dgm:pt>
    <dgm:pt modelId="{9902FF46-4DB7-4BBC-BFC3-D67B8DA98ED5}" type="pres">
      <dgm:prSet presAssocID="{DEA07B73-4B23-473E-A4FB-FFDB574DB3B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8B0BF5-9189-443A-8847-CD56A47D8AC9}" type="pres">
      <dgm:prSet presAssocID="{DEA07B73-4B23-473E-A4FB-FFDB574DB3BD}" presName="wedge3" presStyleLbl="node1" presStyleIdx="2" presStyleCnt="3"/>
      <dgm:spPr/>
      <dgm:t>
        <a:bodyPr/>
        <a:lstStyle/>
        <a:p>
          <a:endParaRPr lang="fr-FR"/>
        </a:p>
      </dgm:t>
    </dgm:pt>
    <dgm:pt modelId="{C1EFD073-6576-4C64-9E32-B7D68215094E}" type="pres">
      <dgm:prSet presAssocID="{DEA07B73-4B23-473E-A4FB-FFDB574DB3BD}" presName="dummy3a" presStyleCnt="0"/>
      <dgm:spPr/>
    </dgm:pt>
    <dgm:pt modelId="{D49331B2-4EA8-412D-8FAE-4E1024FDD6DD}" type="pres">
      <dgm:prSet presAssocID="{DEA07B73-4B23-473E-A4FB-FFDB574DB3BD}" presName="dummy3b" presStyleCnt="0"/>
      <dgm:spPr/>
    </dgm:pt>
    <dgm:pt modelId="{8878DBBE-9BD1-48DA-BE38-826A28CCE636}" type="pres">
      <dgm:prSet presAssocID="{DEA07B73-4B23-473E-A4FB-FFDB574DB3B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9CF11F-1761-497D-A045-BF3DCEEB689A}" type="pres">
      <dgm:prSet presAssocID="{0DD5CF30-6B49-4C9C-A426-22572E873E5F}" presName="arrowWedge1" presStyleLbl="fgSibTrans2D1" presStyleIdx="0" presStyleCnt="3"/>
      <dgm:spPr>
        <a:solidFill>
          <a:schemeClr val="accent1">
            <a:lumMod val="50000"/>
          </a:schemeClr>
        </a:solidFill>
      </dgm:spPr>
    </dgm:pt>
    <dgm:pt modelId="{15F27156-5CC2-42D4-AFD8-7589222C5B82}" type="pres">
      <dgm:prSet presAssocID="{DAB6C719-4432-4372-A2A2-11BD1E35CDD8}" presName="arrowWedge2" presStyleLbl="fgSibTrans2D1" presStyleIdx="1" presStyleCnt="3"/>
      <dgm:spPr>
        <a:solidFill>
          <a:schemeClr val="accent1">
            <a:lumMod val="75000"/>
          </a:schemeClr>
        </a:solidFill>
      </dgm:spPr>
    </dgm:pt>
    <dgm:pt modelId="{077FAAC6-7C18-4378-A844-17AB6934EF25}" type="pres">
      <dgm:prSet presAssocID="{B1437104-0EC4-4315-AD3C-4189EA923E1B}" presName="arrowWedge3" presStyleLbl="fgSibTrans2D1" presStyleIdx="2" presStyleCnt="3"/>
      <dgm:spPr>
        <a:solidFill>
          <a:schemeClr val="accent1">
            <a:lumMod val="75000"/>
          </a:schemeClr>
        </a:solidFill>
      </dgm:spPr>
    </dgm:pt>
  </dgm:ptLst>
  <dgm:cxnLst>
    <dgm:cxn modelId="{E5BAF9FE-B5A7-4E54-A15B-3EFB5872AE14}" type="presOf" srcId="{2999A04C-38C1-4B88-AC36-42F5427AE46C}" destId="{7EB14899-E4EA-42DB-8973-CCA524640F3E}" srcOrd="0" destOrd="0" presId="urn:microsoft.com/office/officeart/2005/8/layout/cycle8"/>
    <dgm:cxn modelId="{727DE998-0151-4E30-94DB-B151E3A6C183}" type="presOf" srcId="{307B128B-391C-44D8-8811-871011771379}" destId="{8878DBBE-9BD1-48DA-BE38-826A28CCE636}" srcOrd="1" destOrd="0" presId="urn:microsoft.com/office/officeart/2005/8/layout/cycle8"/>
    <dgm:cxn modelId="{45CD5276-4995-44DA-8E48-58C8CF92458D}" type="presOf" srcId="{307B128B-391C-44D8-8811-871011771379}" destId="{FD8B0BF5-9189-443A-8847-CD56A47D8AC9}" srcOrd="0" destOrd="0" presId="urn:microsoft.com/office/officeart/2005/8/layout/cycle8"/>
    <dgm:cxn modelId="{A6F1A73F-3A45-4295-8801-566CFBC2F8DD}" type="presOf" srcId="{2999A04C-38C1-4B88-AC36-42F5427AE46C}" destId="{1E34EFA9-56C0-473D-9570-A7EC49119B5D}" srcOrd="1" destOrd="0" presId="urn:microsoft.com/office/officeart/2005/8/layout/cycle8"/>
    <dgm:cxn modelId="{E9DD5C65-C9B4-4E40-A46B-279986B4DB9F}" srcId="{DEA07B73-4B23-473E-A4FB-FFDB574DB3BD}" destId="{2999A04C-38C1-4B88-AC36-42F5427AE46C}" srcOrd="0" destOrd="0" parTransId="{57465B59-4E74-4022-AE7E-C2670B2DE1AB}" sibTransId="{0DD5CF30-6B49-4C9C-A426-22572E873E5F}"/>
    <dgm:cxn modelId="{F2B1E41D-6ACF-4367-99E0-EC5BD7DE54A2}" srcId="{DEA07B73-4B23-473E-A4FB-FFDB574DB3BD}" destId="{307B128B-391C-44D8-8811-871011771379}" srcOrd="2" destOrd="0" parTransId="{01C08A52-3C1F-4A5E-8A2B-EED7572651AF}" sibTransId="{B1437104-0EC4-4315-AD3C-4189EA923E1B}"/>
    <dgm:cxn modelId="{561814E3-BDE8-49D1-BCAF-B516B81C93EA}" type="presOf" srcId="{689D3A08-10FB-4BF8-8363-5025B1E17E29}" destId="{81FB3AD9-7111-472A-8BFB-18395261DAAE}" srcOrd="0" destOrd="0" presId="urn:microsoft.com/office/officeart/2005/8/layout/cycle8"/>
    <dgm:cxn modelId="{95196676-7FBC-4C2F-8A43-B48F4AFBC664}" srcId="{DEA07B73-4B23-473E-A4FB-FFDB574DB3BD}" destId="{689D3A08-10FB-4BF8-8363-5025B1E17E29}" srcOrd="1" destOrd="0" parTransId="{71111059-1CAC-443A-9610-43EB543763F2}" sibTransId="{DAB6C719-4432-4372-A2A2-11BD1E35CDD8}"/>
    <dgm:cxn modelId="{A2A5DFAF-574D-4D6A-88AF-2873C4E17E9D}" type="presOf" srcId="{689D3A08-10FB-4BF8-8363-5025B1E17E29}" destId="{9902FF46-4DB7-4BBC-BFC3-D67B8DA98ED5}" srcOrd="1" destOrd="0" presId="urn:microsoft.com/office/officeart/2005/8/layout/cycle8"/>
    <dgm:cxn modelId="{E73C1995-F088-428B-A773-A8452585C7E4}" type="presOf" srcId="{DEA07B73-4B23-473E-A4FB-FFDB574DB3BD}" destId="{E2052DA8-1098-4A77-AE57-ACDA85A76D55}" srcOrd="0" destOrd="0" presId="urn:microsoft.com/office/officeart/2005/8/layout/cycle8"/>
    <dgm:cxn modelId="{E76C1DB1-DB91-4789-B9D6-26647C727D58}" type="presParOf" srcId="{E2052DA8-1098-4A77-AE57-ACDA85A76D55}" destId="{7EB14899-E4EA-42DB-8973-CCA524640F3E}" srcOrd="0" destOrd="0" presId="urn:microsoft.com/office/officeart/2005/8/layout/cycle8"/>
    <dgm:cxn modelId="{350121EE-6E3D-4B45-B77E-B6D4C63A7B9C}" type="presParOf" srcId="{E2052DA8-1098-4A77-AE57-ACDA85A76D55}" destId="{95C1A33E-119D-4086-A16B-8098C33F0B28}" srcOrd="1" destOrd="0" presId="urn:microsoft.com/office/officeart/2005/8/layout/cycle8"/>
    <dgm:cxn modelId="{26492D89-59BC-4643-9CA7-C6EDE841544D}" type="presParOf" srcId="{E2052DA8-1098-4A77-AE57-ACDA85A76D55}" destId="{F7BF28C8-89B7-4AA4-809F-9206598954AC}" srcOrd="2" destOrd="0" presId="urn:microsoft.com/office/officeart/2005/8/layout/cycle8"/>
    <dgm:cxn modelId="{C8F43752-AB22-4441-8528-A1012A37F706}" type="presParOf" srcId="{E2052DA8-1098-4A77-AE57-ACDA85A76D55}" destId="{1E34EFA9-56C0-473D-9570-A7EC49119B5D}" srcOrd="3" destOrd="0" presId="urn:microsoft.com/office/officeart/2005/8/layout/cycle8"/>
    <dgm:cxn modelId="{C0C1A9F0-AE20-4EBC-B43E-41E8DD07EB48}" type="presParOf" srcId="{E2052DA8-1098-4A77-AE57-ACDA85A76D55}" destId="{81FB3AD9-7111-472A-8BFB-18395261DAAE}" srcOrd="4" destOrd="0" presId="urn:microsoft.com/office/officeart/2005/8/layout/cycle8"/>
    <dgm:cxn modelId="{CE68473D-4799-436F-A50E-719399825E39}" type="presParOf" srcId="{E2052DA8-1098-4A77-AE57-ACDA85A76D55}" destId="{3894A71F-8D32-4587-9003-2496DB3F79F1}" srcOrd="5" destOrd="0" presId="urn:microsoft.com/office/officeart/2005/8/layout/cycle8"/>
    <dgm:cxn modelId="{EB88E0BC-6756-445F-B713-1D6F4F56EF5B}" type="presParOf" srcId="{E2052DA8-1098-4A77-AE57-ACDA85A76D55}" destId="{F9B0CFF6-5107-4564-8FFA-F65F5EF1531D}" srcOrd="6" destOrd="0" presId="urn:microsoft.com/office/officeart/2005/8/layout/cycle8"/>
    <dgm:cxn modelId="{9382EA72-86E1-4189-8010-608239A9F1A5}" type="presParOf" srcId="{E2052DA8-1098-4A77-AE57-ACDA85A76D55}" destId="{9902FF46-4DB7-4BBC-BFC3-D67B8DA98ED5}" srcOrd="7" destOrd="0" presId="urn:microsoft.com/office/officeart/2005/8/layout/cycle8"/>
    <dgm:cxn modelId="{AADBF3A4-2492-4116-BD5C-6EC42419C56A}" type="presParOf" srcId="{E2052DA8-1098-4A77-AE57-ACDA85A76D55}" destId="{FD8B0BF5-9189-443A-8847-CD56A47D8AC9}" srcOrd="8" destOrd="0" presId="urn:microsoft.com/office/officeart/2005/8/layout/cycle8"/>
    <dgm:cxn modelId="{03839EDC-7545-46A6-A7E0-E0F5859D6FB7}" type="presParOf" srcId="{E2052DA8-1098-4A77-AE57-ACDA85A76D55}" destId="{C1EFD073-6576-4C64-9E32-B7D68215094E}" srcOrd="9" destOrd="0" presId="urn:microsoft.com/office/officeart/2005/8/layout/cycle8"/>
    <dgm:cxn modelId="{F2000F7F-42FF-4AC8-A35A-98206C833D1D}" type="presParOf" srcId="{E2052DA8-1098-4A77-AE57-ACDA85A76D55}" destId="{D49331B2-4EA8-412D-8FAE-4E1024FDD6DD}" srcOrd="10" destOrd="0" presId="urn:microsoft.com/office/officeart/2005/8/layout/cycle8"/>
    <dgm:cxn modelId="{D21339EC-D722-4124-96D1-6DD5410E0A26}" type="presParOf" srcId="{E2052DA8-1098-4A77-AE57-ACDA85A76D55}" destId="{8878DBBE-9BD1-48DA-BE38-826A28CCE636}" srcOrd="11" destOrd="0" presId="urn:microsoft.com/office/officeart/2005/8/layout/cycle8"/>
    <dgm:cxn modelId="{34AE744F-9468-4AC6-9B5F-A7EA534000CF}" type="presParOf" srcId="{E2052DA8-1098-4A77-AE57-ACDA85A76D55}" destId="{8B9CF11F-1761-497D-A045-BF3DCEEB689A}" srcOrd="12" destOrd="0" presId="urn:microsoft.com/office/officeart/2005/8/layout/cycle8"/>
    <dgm:cxn modelId="{4C38C2BE-2CEA-431C-AEAE-78F6DA8DE850}" type="presParOf" srcId="{E2052DA8-1098-4A77-AE57-ACDA85A76D55}" destId="{15F27156-5CC2-42D4-AFD8-7589222C5B82}" srcOrd="13" destOrd="0" presId="urn:microsoft.com/office/officeart/2005/8/layout/cycle8"/>
    <dgm:cxn modelId="{C2094389-49A3-4719-A8CC-83CAA3701341}" type="presParOf" srcId="{E2052DA8-1098-4A77-AE57-ACDA85A76D55}" destId="{077FAAC6-7C18-4378-A844-17AB6934EF25}" srcOrd="14" destOrd="0" presId="urn:microsoft.com/office/officeart/2005/8/layout/cycle8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14899-E4EA-42DB-8973-CCA524640F3E}">
      <dsp:nvSpPr>
        <dsp:cNvPr id="0" name=""/>
        <dsp:cNvSpPr/>
      </dsp:nvSpPr>
      <dsp:spPr>
        <a:xfrm>
          <a:off x="2264550" y="421246"/>
          <a:ext cx="5443804" cy="544380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PSYCHO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Estime de soi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Émotions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Croyances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Gestion du stress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Perceptions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Mémoire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/>
        </a:p>
      </dsp:txBody>
      <dsp:txXfrm>
        <a:off x="5133564" y="1574814"/>
        <a:ext cx="1944216" cy="1620180"/>
      </dsp:txXfrm>
    </dsp:sp>
    <dsp:sp modelId="{81FB3AD9-7111-472A-8BFB-18395261DAAE}">
      <dsp:nvSpPr>
        <dsp:cNvPr id="0" name=""/>
        <dsp:cNvSpPr/>
      </dsp:nvSpPr>
      <dsp:spPr>
        <a:xfrm>
          <a:off x="2152433" y="615668"/>
          <a:ext cx="5443804" cy="544380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78383"/>
            <a:satOff val="-37883"/>
            <a:lumOff val="206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SOCIAL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Relations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Proches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Situation socio-économique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Famille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Travail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Culture</a:t>
          </a:r>
        </a:p>
      </dsp:txBody>
      <dsp:txXfrm>
        <a:off x="3448577" y="4147660"/>
        <a:ext cx="2916324" cy="1425758"/>
      </dsp:txXfrm>
    </dsp:sp>
    <dsp:sp modelId="{FD8B0BF5-9189-443A-8847-CD56A47D8AC9}">
      <dsp:nvSpPr>
        <dsp:cNvPr id="0" name=""/>
        <dsp:cNvSpPr/>
      </dsp:nvSpPr>
      <dsp:spPr>
        <a:xfrm>
          <a:off x="2040317" y="421246"/>
          <a:ext cx="5443804" cy="5443804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BIO</a:t>
          </a:r>
          <a:endParaRPr lang="fr-FR" sz="1600" b="1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Santé physique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Prédisposition génétique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Réponse physiologique au stress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2670891" y="1574814"/>
        <a:ext cx="1944216" cy="1620180"/>
      </dsp:txXfrm>
    </dsp:sp>
    <dsp:sp modelId="{8B9CF11F-1761-497D-A045-BF3DCEEB689A}">
      <dsp:nvSpPr>
        <dsp:cNvPr id="0" name=""/>
        <dsp:cNvSpPr/>
      </dsp:nvSpPr>
      <dsp:spPr>
        <a:xfrm>
          <a:off x="1928001" y="84249"/>
          <a:ext cx="6117799" cy="611779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F27156-5CC2-42D4-AFD8-7589222C5B82}">
      <dsp:nvSpPr>
        <dsp:cNvPr id="0" name=""/>
        <dsp:cNvSpPr/>
      </dsp:nvSpPr>
      <dsp:spPr>
        <a:xfrm>
          <a:off x="1815436" y="278326"/>
          <a:ext cx="6117799" cy="611779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FAAC6-7C18-4378-A844-17AB6934EF25}">
      <dsp:nvSpPr>
        <dsp:cNvPr id="0" name=""/>
        <dsp:cNvSpPr/>
      </dsp:nvSpPr>
      <dsp:spPr>
        <a:xfrm>
          <a:off x="1702870" y="84249"/>
          <a:ext cx="6117799" cy="611779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DD7F-4A4E-45BA-811E-1E999DD6C720}" type="datetimeFigureOut">
              <a:rPr lang="fr-CH" smtClean="0"/>
              <a:pPr/>
              <a:t>27.11.2022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6299-1532-463B-BF8F-2F70D2DACEE8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448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F51A-1D35-D84A-A06A-8D1E60C74E45}" type="datetimeFigureOut">
              <a:rPr lang="fr-FR" smtClean="0"/>
              <a:pPr/>
              <a:t>27/11/2022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CE02-FEAB-1240-B18D-E5D1FD146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80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CE02-FEAB-1240-B18D-E5D1FD14613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6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91868" y="1602207"/>
            <a:ext cx="4724400" cy="641460"/>
          </a:xfrm>
        </p:spPr>
        <p:txBody>
          <a:bodyPr anchor="ctr" anchorCtr="0">
            <a:noAutofit/>
          </a:bodyPr>
          <a:lstStyle>
            <a:lvl1pPr algn="l">
              <a:defRPr sz="1400" cap="none">
                <a:solidFill>
                  <a:srgbClr val="000000"/>
                </a:solidFill>
              </a:defRPr>
            </a:lvl1pPr>
          </a:lstStyle>
          <a:p>
            <a:r>
              <a:rPr lang="fr-CH" dirty="0" smtClean="0"/>
              <a:t>Cliquez pour modifier  </a:t>
            </a:r>
            <a:br>
              <a:rPr lang="fr-CH" dirty="0" smtClean="0"/>
            </a:br>
            <a:r>
              <a:rPr lang="fr-CH" dirty="0" smtClean="0"/>
              <a:t>le sous-titre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1868" y="2243668"/>
            <a:ext cx="4724400" cy="3395133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A0A0-7458-4F0E-9D43-82B560C08AA5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ED1A-82B1-4B19-B147-54C753C87A33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BCAF-1596-40F7-B642-527E81CCBEEE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8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AB4-AB8F-4218-996C-C3DE8C11BD12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7229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1987-753F-493A-B37B-3A7436FCB3B8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0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7597-0247-4574-A441-D8610C2AD5F4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2FCB-67D6-4B6C-B7F2-A88984B711DE}" type="datetime1">
              <a:rPr lang="en-US" smtClean="0"/>
              <a:t>11/27/2022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EE3A-7BCA-4304-88F7-E28C2345EEE3}" type="datetime1">
              <a:rPr lang="en-US" smtClean="0"/>
              <a:t>11/27/2022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766-2C06-4DCF-A5DB-6C82C4FD0C17}" type="datetime1">
              <a:rPr lang="en-US" smtClean="0"/>
              <a:t>11/27/2022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B23-ED65-4341-A8AF-BB618BF61AC5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EACD-8707-4303-87A4-76BD5C1D760B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5402"/>
            <a:ext cx="10972800" cy="863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940781"/>
            <a:ext cx="10972800" cy="5185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441568"/>
            <a:ext cx="1780933" cy="2799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CA45D9C5-3F51-401C-8A79-7B5543BEC549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76707" y="6441568"/>
            <a:ext cx="4949695" cy="2799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351" y="6441568"/>
            <a:ext cx="2169188" cy="2799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sserelle de Randa: la plus longue du mo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36"/>
            <a:ext cx="12192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504" y="836712"/>
            <a:ext cx="9721080" cy="1728192"/>
          </a:xfrm>
          <a:solidFill>
            <a:srgbClr val="2D5339">
              <a:alpha val="35000"/>
            </a:srgb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</a:t>
            </a:r>
            <a:r>
              <a:rPr lang="en-U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éviter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stigmatisation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soutenir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rétablissement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d’emploi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3792" y="4005064"/>
            <a:ext cx="6628276" cy="5944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err="1" smtClean="0">
                <a:solidFill>
                  <a:schemeClr val="bg1"/>
                </a:solidFill>
              </a:rPr>
              <a:t>Colloque</a:t>
            </a:r>
            <a:r>
              <a:rPr lang="en-US" sz="3200" b="1" dirty="0" smtClean="0">
                <a:solidFill>
                  <a:schemeClr val="bg1"/>
                </a:solidFill>
              </a:rPr>
              <a:t> Insertion Vaud 2022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dirty="0" err="1" smtClean="0">
                <a:solidFill>
                  <a:schemeClr val="bg1"/>
                </a:solidFill>
              </a:rPr>
              <a:t>Danièle</a:t>
            </a:r>
            <a:r>
              <a:rPr lang="en-US" sz="2000" b="1" i="1" dirty="0" smtClean="0">
                <a:solidFill>
                  <a:schemeClr val="bg1"/>
                </a:solidFill>
              </a:rPr>
              <a:t> Spagnoli</a:t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dirty="0" err="1" smtClean="0">
                <a:solidFill>
                  <a:schemeClr val="bg1"/>
                </a:solidFill>
              </a:rPr>
              <a:t>Psychologue-psychothérapeute</a:t>
            </a:r>
            <a:r>
              <a:rPr lang="en-US" sz="2000" b="1" i="1" dirty="0" smtClean="0">
                <a:solidFill>
                  <a:schemeClr val="bg1"/>
                </a:solidFill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dirty="0" err="1" smtClean="0">
                <a:solidFill>
                  <a:schemeClr val="bg1"/>
                </a:solidFill>
              </a:rPr>
              <a:t>Coordinatrice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cantonale</a:t>
            </a:r>
            <a:r>
              <a:rPr lang="en-US" sz="2000" b="1" i="1" dirty="0" smtClean="0">
                <a:solidFill>
                  <a:schemeClr val="bg1"/>
                </a:solidFill>
              </a:rPr>
              <a:t> RESSORT</a:t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DP-CHUV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6313" y="5277713"/>
            <a:ext cx="7948666" cy="816841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fr-FR" dirty="0">
                <a:solidFill>
                  <a:schemeClr val="tx2"/>
                </a:solidFill>
              </a:rPr>
              <a:t>Merci de votre attention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42921"/>
            <a:ext cx="4111014" cy="491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044" y="171119"/>
            <a:ext cx="11521280" cy="893703"/>
          </a:xfrm>
        </p:spPr>
        <p:txBody>
          <a:bodyPr/>
          <a:lstStyle/>
          <a:p>
            <a:r>
              <a:rPr lang="fr-CH" sz="3200" dirty="0" smtClean="0">
                <a:solidFill>
                  <a:schemeClr val="tx2"/>
                </a:solidFill>
              </a:rPr>
              <a:t>Quelques </a:t>
            </a:r>
            <a:r>
              <a:rPr lang="fr-CH" sz="3200" dirty="0" smtClean="0">
                <a:solidFill>
                  <a:schemeClr val="tx2"/>
                </a:solidFill>
              </a:rPr>
              <a:t>généralités</a:t>
            </a:r>
            <a:r>
              <a:rPr lang="fr-CH" sz="3200" dirty="0">
                <a:solidFill>
                  <a:schemeClr val="tx2"/>
                </a:solidFill>
              </a:rPr>
              <a:t> </a:t>
            </a:r>
            <a:r>
              <a:rPr lang="fr-CH" sz="3200" dirty="0" smtClean="0">
                <a:solidFill>
                  <a:schemeClr val="tx2"/>
                </a:solidFill>
              </a:rPr>
              <a:t>sur </a:t>
            </a:r>
            <a:r>
              <a:rPr lang="fr-CH" sz="3200" dirty="0" smtClean="0">
                <a:solidFill>
                  <a:schemeClr val="tx2"/>
                </a:solidFill>
              </a:rPr>
              <a:t>la santé mentale</a:t>
            </a:r>
            <a:endParaRPr lang="fr-CH" sz="3200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تويتر \ Clubhouse France • santé mentale على تويتر: &quot;Merci @lisa_mandel de  mettre de l'humour et des couleurs dans ce colloque 😉 #SantéMentale  #ColloqueCHF2020 https://t.co/OvU7CzPrfJ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1" y="1196752"/>
            <a:ext cx="7233171" cy="51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254406" y="1196752"/>
            <a:ext cx="4411569" cy="4968552"/>
            <a:chOff x="7254406" y="1196752"/>
            <a:chExt cx="4411569" cy="4968552"/>
          </a:xfrm>
        </p:grpSpPr>
        <p:sp>
          <p:nvSpPr>
            <p:cNvPr id="7" name="Bulle ronde 6"/>
            <p:cNvSpPr/>
            <p:nvPr/>
          </p:nvSpPr>
          <p:spPr>
            <a:xfrm>
              <a:off x="7254406" y="1196752"/>
              <a:ext cx="3234082" cy="1169199"/>
            </a:xfrm>
            <a:prstGeom prst="wedgeEllipseCallout">
              <a:avLst>
                <a:gd name="adj1" fmla="val -29520"/>
                <a:gd name="adj2" fmla="val 655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smtClean="0"/>
                <a:t>Tout le monde est concerné…</a:t>
              </a:r>
              <a:endParaRPr lang="fr-CH" b="1" dirty="0"/>
            </a:p>
          </p:txBody>
        </p:sp>
        <p:sp>
          <p:nvSpPr>
            <p:cNvPr id="8" name="Bulle ronde 7"/>
            <p:cNvSpPr/>
            <p:nvPr/>
          </p:nvSpPr>
          <p:spPr>
            <a:xfrm>
              <a:off x="8061614" y="2341904"/>
              <a:ext cx="3604361" cy="2174192"/>
            </a:xfrm>
            <a:prstGeom prst="wedgeEllipseCallout">
              <a:avLst>
                <a:gd name="adj1" fmla="val -52098"/>
                <a:gd name="adj2" fmla="val -3349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smtClean="0"/>
                <a:t>50% de </a:t>
              </a:r>
              <a:r>
                <a:rPr lang="fr-CH" b="1" dirty="0"/>
                <a:t>la population rencontre un problème de santé mentale au cours de sa </a:t>
              </a:r>
              <a:r>
                <a:rPr lang="fr-CH" b="1" dirty="0" smtClean="0"/>
                <a:t>vie </a:t>
              </a:r>
              <a:endParaRPr lang="fr-CH" b="1" dirty="0"/>
            </a:p>
          </p:txBody>
        </p:sp>
        <p:sp>
          <p:nvSpPr>
            <p:cNvPr id="9" name="Bulle ronde 8"/>
            <p:cNvSpPr/>
            <p:nvPr/>
          </p:nvSpPr>
          <p:spPr>
            <a:xfrm>
              <a:off x="7930748" y="4406900"/>
              <a:ext cx="3637859" cy="1758404"/>
            </a:xfrm>
            <a:prstGeom prst="wedgeEllipseCallout">
              <a:avLst>
                <a:gd name="adj1" fmla="val -47558"/>
                <a:gd name="adj2" fmla="val -537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smtClean="0"/>
                <a:t>Chaque année cela touche 20% de la population, dont 70% travaillent…</a:t>
              </a:r>
              <a:endParaRPr lang="fr-CH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3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2728" y="116632"/>
            <a:ext cx="10172700" cy="1102743"/>
          </a:xfrm>
        </p:spPr>
        <p:txBody>
          <a:bodyPr>
            <a:normAutofit/>
          </a:bodyPr>
          <a:lstStyle/>
          <a:p>
            <a:r>
              <a:rPr lang="fr-CH" sz="3200" b="1" dirty="0">
                <a:solidFill>
                  <a:schemeClr val="tx2"/>
                </a:solidFill>
                <a:latin typeface="+mj-lt"/>
              </a:rPr>
              <a:t>Santé </a:t>
            </a:r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mentale                           Maladie </a:t>
            </a:r>
            <a:r>
              <a:rPr lang="fr-CH" sz="3200" b="1" dirty="0">
                <a:solidFill>
                  <a:schemeClr val="tx2"/>
                </a:solidFill>
                <a:latin typeface="+mj-lt"/>
              </a:rPr>
              <a:t>mentale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2728" y="1196752"/>
            <a:ext cx="4800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200" dirty="0"/>
              <a:t>U</a:t>
            </a:r>
            <a:r>
              <a:rPr lang="fr-CH" sz="2200" dirty="0" smtClean="0"/>
              <a:t>n </a:t>
            </a:r>
            <a:r>
              <a:rPr lang="fr-CH" sz="2200" dirty="0"/>
              <a:t>état </a:t>
            </a:r>
            <a:r>
              <a:rPr lang="fr-CH" sz="2200" dirty="0" smtClean="0"/>
              <a:t>de </a:t>
            </a:r>
            <a:r>
              <a:rPr lang="fr-CH" sz="2200" b="1" dirty="0" smtClean="0"/>
              <a:t>bien-être</a:t>
            </a:r>
            <a:r>
              <a:rPr lang="fr-CH" sz="2200" dirty="0"/>
              <a:t> qui permet à chacun de réaliser son potentiel, de </a:t>
            </a:r>
            <a:r>
              <a:rPr lang="fr-CH" sz="2200" b="1" dirty="0"/>
              <a:t>faire face </a:t>
            </a:r>
            <a:r>
              <a:rPr lang="fr-CH" sz="2200" dirty="0"/>
              <a:t>aux difficultés normales de la vie, de </a:t>
            </a:r>
            <a:r>
              <a:rPr lang="fr-CH" sz="2200" b="1" dirty="0"/>
              <a:t>travailler</a:t>
            </a:r>
            <a:r>
              <a:rPr lang="fr-CH" sz="2200" dirty="0"/>
              <a:t> </a:t>
            </a:r>
            <a:r>
              <a:rPr lang="fr-CH" sz="2200" dirty="0" smtClean="0"/>
              <a:t>[…] et </a:t>
            </a:r>
            <a:r>
              <a:rPr lang="fr-CH" sz="2200" dirty="0"/>
              <a:t>d'être en mesure d'apporter une contribution à la </a:t>
            </a:r>
            <a:r>
              <a:rPr lang="fr-CH" sz="2200" b="1" dirty="0" smtClean="0"/>
              <a:t>communauté</a:t>
            </a:r>
          </a:p>
          <a:p>
            <a:pPr marL="0" indent="0">
              <a:buNone/>
            </a:pPr>
            <a:endParaRPr lang="fr-CH" sz="900" b="1" dirty="0" smtClean="0"/>
          </a:p>
          <a:p>
            <a:pPr marL="0" indent="0">
              <a:buNone/>
            </a:pPr>
            <a:r>
              <a:rPr lang="fr-CH" sz="2200" b="1" dirty="0" smtClean="0">
                <a:sym typeface="Wingdings" panose="05000000000000000000" pitchFamily="2" charset="2"/>
              </a:rPr>
              <a:t></a:t>
            </a:r>
            <a:r>
              <a:rPr lang="fr-CH" sz="2200" b="1" dirty="0" smtClean="0"/>
              <a:t> permet d’avoir une vie satisfaisante et une meilleure santé globale</a:t>
            </a:r>
            <a:endParaRPr lang="fr-CH" sz="2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33864" y="1196752"/>
            <a:ext cx="4800600" cy="410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200" dirty="0"/>
              <a:t>U</a:t>
            </a:r>
            <a:r>
              <a:rPr lang="fr-CH" sz="2200" dirty="0" smtClean="0"/>
              <a:t>n </a:t>
            </a:r>
            <a:r>
              <a:rPr lang="fr-CH" sz="2200" dirty="0"/>
              <a:t>ensemble d'affections et </a:t>
            </a:r>
            <a:r>
              <a:rPr lang="fr-CH" sz="2200" dirty="0" smtClean="0"/>
              <a:t>de troubles </a:t>
            </a:r>
            <a:r>
              <a:rPr lang="fr-CH" sz="2200" dirty="0"/>
              <a:t>d'origines très différentes entraînant des </a:t>
            </a:r>
            <a:r>
              <a:rPr lang="fr-CH" sz="2200" b="1" dirty="0"/>
              <a:t>difficultés</a:t>
            </a:r>
            <a:r>
              <a:rPr lang="fr-CH" sz="2200" dirty="0"/>
              <a:t> dans la vie d'un individu et/ou de son entourage, des </a:t>
            </a:r>
            <a:r>
              <a:rPr lang="fr-CH" sz="2200" b="1" dirty="0" smtClean="0"/>
              <a:t>souffrances</a:t>
            </a:r>
            <a:r>
              <a:rPr lang="fr-CH" sz="2200" dirty="0" smtClean="0"/>
              <a:t> et </a:t>
            </a:r>
            <a:r>
              <a:rPr lang="fr-CH" sz="2200" dirty="0"/>
              <a:t>des </a:t>
            </a:r>
            <a:r>
              <a:rPr lang="fr-CH" sz="2200" dirty="0" smtClean="0"/>
              <a:t>troubles émotionnels et du comportement</a:t>
            </a:r>
            <a:r>
              <a:rPr lang="fr-CH" sz="2200" dirty="0"/>
              <a:t> </a:t>
            </a:r>
            <a:endParaRPr lang="fr-CH" sz="2200" dirty="0" smtClean="0"/>
          </a:p>
          <a:p>
            <a:pPr marL="0" indent="0">
              <a:buNone/>
            </a:pPr>
            <a:endParaRPr lang="fr-CH" sz="800" dirty="0"/>
          </a:p>
          <a:p>
            <a:pPr marL="0" indent="0">
              <a:buNone/>
            </a:pPr>
            <a:r>
              <a:rPr lang="fr-CH" sz="2200" b="1" dirty="0" smtClean="0">
                <a:sym typeface="Wingdings" panose="05000000000000000000" pitchFamily="2" charset="2"/>
              </a:rPr>
              <a:t> </a:t>
            </a:r>
            <a:r>
              <a:rPr lang="fr-CH" sz="2200" b="1" dirty="0">
                <a:sym typeface="Wingdings" panose="05000000000000000000" pitchFamily="2" charset="2"/>
              </a:rPr>
              <a:t>p</a:t>
            </a:r>
            <a:r>
              <a:rPr lang="fr-CH" sz="2200" b="1" dirty="0" smtClean="0">
                <a:sym typeface="Wingdings" panose="05000000000000000000" pitchFamily="2" charset="2"/>
              </a:rPr>
              <a:t>eut </a:t>
            </a:r>
            <a:r>
              <a:rPr lang="fr-CH" sz="2200" b="1" dirty="0" smtClean="0"/>
              <a:t>atteindre </a:t>
            </a:r>
            <a:r>
              <a:rPr lang="fr-CH" sz="2200" b="1" dirty="0" smtClean="0"/>
              <a:t>tous les domaines de la vie: relations, travail, loisirs, santé physique</a:t>
            </a:r>
            <a:endParaRPr lang="fr-CH" sz="2200" b="1" dirty="0"/>
          </a:p>
        </p:txBody>
      </p:sp>
      <p:sp>
        <p:nvSpPr>
          <p:cNvPr id="7" name="Double flèche horizontale 6"/>
          <p:cNvSpPr/>
          <p:nvPr/>
        </p:nvSpPr>
        <p:spPr>
          <a:xfrm>
            <a:off x="5529683" y="555860"/>
            <a:ext cx="1104181" cy="2242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4655840" y="6474822"/>
            <a:ext cx="301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Définitions par </a:t>
            </a:r>
            <a:r>
              <a:rPr lang="fr-CH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261315" y="4869160"/>
            <a:ext cx="9955840" cy="1292662"/>
            <a:chOff x="1261315" y="4869160"/>
            <a:chExt cx="9955840" cy="1292662"/>
          </a:xfrm>
        </p:grpSpPr>
        <p:sp>
          <p:nvSpPr>
            <p:cNvPr id="3" name="Rectangle 2"/>
            <p:cNvSpPr/>
            <p:nvPr/>
          </p:nvSpPr>
          <p:spPr>
            <a:xfrm>
              <a:off x="1261315" y="4869160"/>
              <a:ext cx="995584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H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 de limite claire entre les deux, </a:t>
              </a:r>
              <a:r>
                <a:rPr lang="fr-CH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continuum</a:t>
              </a:r>
            </a:p>
            <a:p>
              <a:pPr algn="ctr"/>
              <a:endParaRPr lang="fr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fr-C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CH" dirty="0">
                  <a:latin typeface="Arial" panose="020B0604020202020204" pitchFamily="34" charset="0"/>
                  <a:cs typeface="Arial" panose="020B0604020202020204" pitchFamily="34" charset="0"/>
                </a:rPr>
                <a:t>Chacun peut passer de l’un à l’autre en fonction de ce qui arrive dans sa vie</a:t>
              </a:r>
            </a:p>
          </p:txBody>
        </p:sp>
        <p:sp>
          <p:nvSpPr>
            <p:cNvPr id="8" name="Double flèche horizontale 7"/>
            <p:cNvSpPr/>
            <p:nvPr/>
          </p:nvSpPr>
          <p:spPr>
            <a:xfrm>
              <a:off x="1660840" y="5373216"/>
              <a:ext cx="8784976" cy="245117"/>
            </a:xfrm>
            <a:prstGeom prst="leftRightArrow">
              <a:avLst/>
            </a:prstGeom>
            <a:gradFill flip="none" rotWithShape="1">
              <a:gsLst>
                <a:gs pos="37000">
                  <a:srgbClr val="AE4F7B"/>
                </a:gs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28894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872010"/>
            <a:ext cx="10806608" cy="4940908"/>
          </a:xfrm>
        </p:spPr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FF0000"/>
                </a:solidFill>
              </a:rPr>
              <a:t>                 </a:t>
            </a:r>
            <a:endParaRPr lang="fr-CH" sz="2800" b="1" dirty="0" smtClean="0">
              <a:solidFill>
                <a:srgbClr val="FF0000"/>
              </a:solidFill>
            </a:endParaRPr>
          </a:p>
          <a:p>
            <a:endParaRPr lang="fr-CH" sz="2400" dirty="0" smtClean="0"/>
          </a:p>
        </p:txBody>
      </p:sp>
      <p:sp>
        <p:nvSpPr>
          <p:cNvPr id="5" name="Double flèche horizontale 4"/>
          <p:cNvSpPr/>
          <p:nvPr/>
        </p:nvSpPr>
        <p:spPr>
          <a:xfrm>
            <a:off x="5296259" y="396402"/>
            <a:ext cx="1104181" cy="2242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815793180"/>
              </p:ext>
            </p:extLst>
          </p:nvPr>
        </p:nvGraphicFramePr>
        <p:xfrm>
          <a:off x="1055440" y="116632"/>
          <a:ext cx="97486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55848" y="4672704"/>
            <a:ext cx="2444020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</a:p>
          <a:p>
            <a:pPr algn="ctr"/>
            <a:r>
              <a:rPr lang="fr-CH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BIO-PSYCHO-SOCIAL DE LA SANTE MENTALE</a:t>
            </a:r>
            <a:endParaRPr lang="fr-CH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 droite rayée 5"/>
          <p:cNvSpPr/>
          <p:nvPr/>
        </p:nvSpPr>
        <p:spPr>
          <a:xfrm rot="20373665">
            <a:off x="9162251" y="2860496"/>
            <a:ext cx="2353933" cy="1137011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anté mentale positive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droite rayée 12"/>
          <p:cNvSpPr/>
          <p:nvPr/>
        </p:nvSpPr>
        <p:spPr>
          <a:xfrm rot="470779">
            <a:off x="9220091" y="4119004"/>
            <a:ext cx="2353933" cy="1137011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CH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anté mentale négative</a:t>
            </a:r>
            <a:endParaRPr lang="fr-CH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65298" y="44624"/>
            <a:ext cx="10972800" cy="827386"/>
          </a:xfrm>
        </p:spPr>
        <p:txBody>
          <a:bodyPr>
            <a:normAutofit/>
          </a:bodyPr>
          <a:lstStyle/>
          <a:p>
            <a:r>
              <a:rPr lang="fr-CH" sz="3200" b="1" dirty="0">
                <a:solidFill>
                  <a:schemeClr val="tx2"/>
                </a:solidFill>
                <a:latin typeface="+mj-lt"/>
              </a:rPr>
              <a:t>Santé </a:t>
            </a:r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mentale                           Maladie </a:t>
            </a:r>
            <a:r>
              <a:rPr lang="fr-CH" sz="3200" b="1" dirty="0">
                <a:solidFill>
                  <a:schemeClr val="tx2"/>
                </a:solidFill>
                <a:latin typeface="+mj-lt"/>
              </a:rPr>
              <a:t>mentale</a:t>
            </a:r>
          </a:p>
        </p:txBody>
      </p:sp>
    </p:spTree>
    <p:extLst>
      <p:ext uri="{BB962C8B-B14F-4D97-AF65-F5344CB8AC3E}">
        <p14:creationId xmlns:p14="http://schemas.microsoft.com/office/powerpoint/2010/main" val="13844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44" y="44624"/>
            <a:ext cx="11881320" cy="1008112"/>
          </a:xfrm>
        </p:spPr>
        <p:txBody>
          <a:bodyPr>
            <a:noAutofit/>
          </a:bodyPr>
          <a:lstStyle/>
          <a:p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Quelle évolution </a:t>
            </a:r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des problèmes de </a:t>
            </a:r>
            <a:r>
              <a:rPr lang="fr-CH" sz="3200" b="1" dirty="0">
                <a:solidFill>
                  <a:schemeClr val="tx2"/>
                </a:solidFill>
                <a:latin typeface="+mj-lt"/>
              </a:rPr>
              <a:t>santé mentale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9416" y="1196753"/>
            <a:ext cx="10590584" cy="511256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000" b="1" dirty="0" smtClean="0">
                <a:solidFill>
                  <a:srgbClr val="0070C0"/>
                </a:solidFill>
              </a:rPr>
              <a:t>Les incertitudes liées à l’avenir (pandémie, crise environnementale, situation géopolitique) ont un impact sur la santé mentale</a:t>
            </a: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000" dirty="0" smtClean="0"/>
              <a:t>Au </a:t>
            </a:r>
            <a:r>
              <a:rPr lang="fr-CH" sz="2000" dirty="0" smtClean="0"/>
              <a:t>cours de la première année de la pandémie de COVID-19, </a:t>
            </a:r>
            <a:r>
              <a:rPr lang="fr-CH" sz="2000" b="1" dirty="0" smtClean="0"/>
              <a:t>la </a:t>
            </a:r>
            <a:r>
              <a:rPr lang="fr-CH" sz="2000" b="1" dirty="0" smtClean="0"/>
              <a:t>prévalence mondiale de l'anxiété et de la dépression </a:t>
            </a:r>
            <a:r>
              <a:rPr lang="fr-CH" sz="2000" b="1" dirty="0" smtClean="0"/>
              <a:t>a </a:t>
            </a:r>
            <a:r>
              <a:rPr lang="fr-CH" sz="2000" b="1" dirty="0" smtClean="0"/>
              <a:t>augmenté de 25 </a:t>
            </a:r>
            <a:r>
              <a:rPr lang="fr-CH" sz="2000" b="1" dirty="0" smtClean="0"/>
              <a:t>% (</a:t>
            </a:r>
            <a:r>
              <a:rPr lang="fr-CH" sz="2000" dirty="0" smtClean="0"/>
              <a:t>note </a:t>
            </a:r>
            <a:r>
              <a:rPr lang="fr-CH" sz="2000" dirty="0" smtClean="0"/>
              <a:t>scientifique </a:t>
            </a:r>
            <a:r>
              <a:rPr lang="fr-CH" sz="2000" dirty="0" smtClean="0"/>
              <a:t>de l’OMS)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CH" sz="1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000" dirty="0" smtClean="0"/>
              <a:t>Augmentation </a:t>
            </a:r>
            <a:r>
              <a:rPr lang="fr-CH" sz="2000" dirty="0"/>
              <a:t>des difficultés d’insertion associées à 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des </a:t>
            </a:r>
            <a:r>
              <a:rPr lang="fr-CH" sz="2000" dirty="0"/>
              <a:t>troubles psychiques chez les 18-25 </a:t>
            </a:r>
            <a:r>
              <a:rPr lang="fr-CH" sz="2000" dirty="0" smtClean="0"/>
              <a:t>ans </a:t>
            </a:r>
            <a:endParaRPr lang="fr-CH" sz="2000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CH" sz="1800" dirty="0" smtClean="0"/>
              <a:t>Problématique des apprentis en rupture de CFC</a:t>
            </a:r>
            <a:endParaRPr lang="fr-CH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égradation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 la santé psychique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certains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groupes </a:t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défavorisés, personnes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à bas revenus et à bas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niveau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formation, personnes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avec des maladies (psychiques)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préexistantes</a:t>
            </a:r>
          </a:p>
          <a:p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CH" sz="2000" dirty="0" smtClean="0">
                <a:sym typeface="Wingdings" panose="05000000000000000000" pitchFamily="2" charset="2"/>
              </a:rPr>
              <a:t> </a:t>
            </a:r>
            <a:r>
              <a:rPr lang="fr-CH" sz="2000" b="1" dirty="0" smtClean="0">
                <a:sym typeface="Wingdings" panose="05000000000000000000" pitchFamily="2" charset="2"/>
              </a:rPr>
              <a:t>La santé mentale, longtemps ignorée, devient un enjeu majeur pour l’économie </a:t>
            </a:r>
            <a:r>
              <a:rPr lang="fr-CH" sz="2000" dirty="0">
                <a:sym typeface="Wingdings" panose="05000000000000000000" pitchFamily="2" charset="2"/>
              </a:rPr>
              <a:t>		</a:t>
            </a:r>
            <a:endParaRPr lang="fr-CH" sz="20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347730"/>
              </p:ext>
            </p:extLst>
          </p:nvPr>
        </p:nvGraphicFramePr>
        <p:xfrm>
          <a:off x="8472264" y="2528900"/>
          <a:ext cx="309634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7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b="1" dirty="0">
                <a:solidFill>
                  <a:schemeClr val="tx2"/>
                </a:solidFill>
                <a:latin typeface="+mj-lt"/>
              </a:rPr>
              <a:t>La santé mentale et </a:t>
            </a:r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l’entreprise</a:t>
            </a:r>
            <a:endParaRPr lang="fr-CH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Entreprises et ressources humaines | Travail Handicap Entreprises 20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03" y="1980417"/>
            <a:ext cx="9372165" cy="44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94476" y="858094"/>
            <a:ext cx="11970127" cy="5723429"/>
            <a:chOff x="194476" y="858094"/>
            <a:chExt cx="11970127" cy="5723429"/>
          </a:xfrm>
        </p:grpSpPr>
        <p:sp>
          <p:nvSpPr>
            <p:cNvPr id="6" name="Flèche droite à entaille 5"/>
            <p:cNvSpPr/>
            <p:nvPr/>
          </p:nvSpPr>
          <p:spPr>
            <a:xfrm rot="20217535">
              <a:off x="8510906" y="1329968"/>
              <a:ext cx="3653697" cy="2612303"/>
            </a:xfrm>
            <a:prstGeom prst="notch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Personnes licenciées pour problèmes psychiques</a:t>
              </a:r>
              <a:endParaRPr lang="fr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lèche droite à entaille 6"/>
            <p:cNvSpPr/>
            <p:nvPr/>
          </p:nvSpPr>
          <p:spPr>
            <a:xfrm rot="1455120">
              <a:off x="194476" y="858094"/>
              <a:ext cx="4176464" cy="2635170"/>
            </a:xfrm>
            <a:prstGeom prst="notch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Personnes cherchant/</a:t>
              </a:r>
              <a:br>
                <a:rPr lang="fr-CH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CH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reprenant un emploi après un problème psychique</a:t>
              </a:r>
              <a:endPara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Étoile à 7 branches 7"/>
            <p:cNvSpPr/>
            <p:nvPr/>
          </p:nvSpPr>
          <p:spPr>
            <a:xfrm>
              <a:off x="5198145" y="3173125"/>
              <a:ext cx="3474788" cy="2808312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Employé-e-s affecté-e-s par un problème psychique</a:t>
              </a:r>
              <a:endParaRPr lang="fr-CH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xplosion 1 8"/>
            <p:cNvSpPr/>
            <p:nvPr/>
          </p:nvSpPr>
          <p:spPr>
            <a:xfrm>
              <a:off x="1713037" y="3656579"/>
              <a:ext cx="4032448" cy="2924944"/>
            </a:xfrm>
            <a:prstGeom prst="irregularSeal1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Entreprise générant des problèmes psychiques</a:t>
              </a:r>
              <a:endParaRPr lang="fr-CH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1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1161240" cy="1058226"/>
          </a:xfrm>
        </p:spPr>
        <p:txBody>
          <a:bodyPr>
            <a:normAutofit fontScale="90000"/>
          </a:bodyPr>
          <a:lstStyle/>
          <a:p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Comment repérer les problèmes de santé mentale en entreprise</a:t>
            </a:r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…</a:t>
            </a:r>
            <a:endParaRPr lang="fr-CH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79377" y="1484784"/>
            <a:ext cx="4392488" cy="4541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Anxiété</a:t>
            </a:r>
            <a:endParaRPr lang="fr-CH" sz="20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Hypersensibilité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Problèmes de sommeil et/ou d’appétit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Problèmes de concentration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Consommations de substance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Tristesse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Tension interne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Colère et agitation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Difficultés à gérer les émotions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Indifférence</a:t>
            </a:r>
          </a:p>
          <a:p>
            <a:pPr lvl="1"/>
            <a:endParaRPr lang="fr-CH" sz="1800" dirty="0" smtClean="0"/>
          </a:p>
          <a:p>
            <a:endParaRPr lang="fr-CH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CH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fr-CH" sz="18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23992" y="1485952"/>
            <a:ext cx="4392488" cy="4541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É</a:t>
            </a:r>
            <a:r>
              <a:rPr lang="fr-CH" sz="2000" dirty="0" smtClean="0"/>
              <a:t>vitement social (pauses…)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Changement de comportement par rapport à ce qui est connu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Agressivité, tension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Baisse de concentration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Baisse de rendement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Présentéisme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Heures supplémentaires ++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Absences perlées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000" dirty="0" smtClean="0"/>
              <a:t>Absences de longues durée</a:t>
            </a:r>
            <a:r>
              <a:rPr lang="fr-CH" sz="2000" dirty="0" smtClean="0"/>
              <a:t> </a:t>
            </a:r>
            <a:endParaRPr lang="fr-CH" sz="2000" dirty="0" smtClean="0"/>
          </a:p>
          <a:p>
            <a:pPr lvl="1"/>
            <a:endParaRPr lang="fr-CH" sz="1800" dirty="0" smtClean="0"/>
          </a:p>
          <a:p>
            <a:endParaRPr lang="fr-CH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CH" sz="1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endParaRPr lang="fr-CH" sz="1800" dirty="0"/>
          </a:p>
        </p:txBody>
      </p:sp>
      <p:sp>
        <p:nvSpPr>
          <p:cNvPr id="5" name="Flèche droite rayée 4"/>
          <p:cNvSpPr/>
          <p:nvPr/>
        </p:nvSpPr>
        <p:spPr>
          <a:xfrm>
            <a:off x="4871865" y="2132856"/>
            <a:ext cx="936103" cy="259228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89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900" b="1" dirty="0">
                <a:solidFill>
                  <a:schemeClr val="tx2"/>
                </a:solidFill>
                <a:latin typeface="+mj-lt"/>
              </a:rPr>
              <a:t>Enjeux principaux</a:t>
            </a:r>
            <a:endParaRPr lang="fr-CH" sz="29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800" dirty="0" smtClean="0"/>
              <a:t>Lutter </a:t>
            </a:r>
            <a:r>
              <a:rPr lang="fr-CH" sz="2800" dirty="0"/>
              <a:t>contre la stigmatisation des </a:t>
            </a:r>
            <a:r>
              <a:rPr lang="fr-CH" sz="2800" dirty="0" smtClean="0"/>
              <a:t>problèmes</a:t>
            </a:r>
            <a:br>
              <a:rPr lang="fr-CH" sz="2800" dirty="0" smtClean="0"/>
            </a:br>
            <a:r>
              <a:rPr lang="fr-CH" sz="2800" dirty="0" smtClean="0"/>
              <a:t> </a:t>
            </a:r>
            <a:r>
              <a:rPr lang="fr-CH" sz="2800" dirty="0"/>
              <a:t>de santé </a:t>
            </a:r>
            <a:r>
              <a:rPr lang="fr-CH" sz="2800" dirty="0" smtClean="0"/>
              <a:t>mentale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CH" sz="2400" dirty="0" smtClean="0"/>
              <a:t>Faciliter la détection des problèmes en </a:t>
            </a:r>
            <a:br>
              <a:rPr lang="fr-CH" sz="2400" dirty="0" smtClean="0"/>
            </a:br>
            <a:r>
              <a:rPr lang="fr-CH" sz="2400" dirty="0" smtClean="0"/>
              <a:t>réduisant la honte de ceux qui en souffrent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fr-CH" sz="2400" dirty="0" smtClean="0"/>
              <a:t>Améliorer la connaissance et réduire les préjugés par la sensibilisation en entreprise, notamment des cadres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800" dirty="0" smtClean="0"/>
              <a:t>Améliorer la détection </a:t>
            </a:r>
            <a:r>
              <a:rPr lang="fr-CH" sz="2800" dirty="0"/>
              <a:t>et </a:t>
            </a:r>
            <a:r>
              <a:rPr lang="fr-CH" sz="2800" dirty="0" smtClean="0"/>
              <a:t>la </a:t>
            </a:r>
            <a:r>
              <a:rPr lang="fr-CH" sz="2800" dirty="0"/>
              <a:t>prise en </a:t>
            </a:r>
            <a:r>
              <a:rPr lang="fr-CH" sz="2800" dirty="0" smtClean="0"/>
              <a:t>compte rapides des problèmes de santé mentale </a:t>
            </a:r>
            <a:r>
              <a:rPr lang="fr-CH" sz="2800" dirty="0" smtClean="0">
                <a:sym typeface="Wingdings" panose="05000000000000000000" pitchFamily="2" charset="2"/>
              </a:rPr>
              <a:t> réduire l’impact sur l’individu, l’équipe et l’entreprise</a:t>
            </a:r>
            <a:endParaRPr lang="fr-CH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CH" sz="2800" dirty="0" smtClean="0"/>
              <a:t>Améliorer la collaboration avec les médecins et les APG</a:t>
            </a:r>
            <a:endParaRPr lang="fr-CH" sz="2800" dirty="0"/>
          </a:p>
          <a:p>
            <a:endParaRPr lang="fr-CH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Bild 9" descr="Stigma_Grup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888705"/>
            <a:ext cx="1894810" cy="162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440" y="44624"/>
            <a:ext cx="10009112" cy="1008112"/>
          </a:xfrm>
        </p:spPr>
        <p:txBody>
          <a:bodyPr>
            <a:noAutofit/>
          </a:bodyPr>
          <a:lstStyle/>
          <a:p>
            <a:r>
              <a:rPr lang="fr-CH" sz="3200" b="1" dirty="0" smtClean="0">
                <a:solidFill>
                  <a:schemeClr val="tx2"/>
                </a:solidFill>
                <a:latin typeface="+mj-lt"/>
              </a:rPr>
              <a:t>Relations santé mentale et emploi</a:t>
            </a:r>
            <a:endParaRPr lang="fr-CH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9416" y="1340768"/>
            <a:ext cx="10590584" cy="496855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400" b="1" dirty="0"/>
              <a:t>L</a:t>
            </a:r>
            <a:r>
              <a:rPr lang="fr-CH" sz="2400" b="1" dirty="0" smtClean="0"/>
              <a:t>’emploi et l’activité sont des composantes essentielles du rétablissement selon </a:t>
            </a:r>
            <a:r>
              <a:rPr lang="fr-CH" sz="2400" b="1" dirty="0" smtClean="0"/>
              <a:t>l’OMS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CH" sz="2000" dirty="0" smtClean="0"/>
              <a:t>Activité, sens, revenu, rôle, relations…</a:t>
            </a: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400" dirty="0" smtClean="0">
                <a:sym typeface="Wingdings" panose="05000000000000000000" pitchFamily="2" charset="2"/>
              </a:rPr>
              <a:t>Les </a:t>
            </a:r>
            <a:r>
              <a:rPr lang="fr-CH" sz="2400" dirty="0">
                <a:sym typeface="Wingdings" panose="05000000000000000000" pitchFamily="2" charset="2"/>
              </a:rPr>
              <a:t>troubles psychiques se soignent </a:t>
            </a:r>
            <a:r>
              <a:rPr lang="fr-CH" sz="2400" dirty="0" smtClean="0">
                <a:sym typeface="Wingdings" panose="05000000000000000000" pitchFamily="2" charset="2"/>
              </a:rPr>
              <a:t>mieux/plus rapidement </a:t>
            </a:r>
            <a:r>
              <a:rPr lang="fr-CH" sz="2400" dirty="0">
                <a:sym typeface="Wingdings" panose="05000000000000000000" pitchFamily="2" charset="2"/>
              </a:rPr>
              <a:t>lorsqu’une activité et un espoir dans l’avenir sont maintenus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400" dirty="0" smtClean="0">
                <a:sym typeface="Wingdings" panose="05000000000000000000" pitchFamily="2" charset="2"/>
              </a:rPr>
              <a:t>Favoriser </a:t>
            </a:r>
            <a:r>
              <a:rPr lang="fr-CH" sz="2400" dirty="0">
                <a:sym typeface="Wingdings" panose="05000000000000000000" pitchFamily="2" charset="2"/>
              </a:rPr>
              <a:t>le </a:t>
            </a:r>
            <a:r>
              <a:rPr lang="fr-CH" sz="2400" dirty="0" smtClean="0">
                <a:sym typeface="Wingdings" panose="05000000000000000000" pitchFamily="2" charset="2"/>
              </a:rPr>
              <a:t>maintien ou le retour </a:t>
            </a:r>
            <a:r>
              <a:rPr lang="fr-CH" sz="2400" dirty="0">
                <a:sym typeface="Wingdings" panose="05000000000000000000" pitchFamily="2" charset="2"/>
              </a:rPr>
              <a:t>rapide à l’emploi, avec aménagements si nécessaire: </a:t>
            </a:r>
            <a:endParaRPr lang="fr-CH" sz="2400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CH" sz="2000" dirty="0">
                <a:sym typeface="Wingdings" panose="05000000000000000000" pitchFamily="2" charset="2"/>
              </a:rPr>
              <a:t>Reprise </a:t>
            </a:r>
            <a:r>
              <a:rPr lang="fr-CH" sz="2000" dirty="0">
                <a:sym typeface="Wingdings" panose="05000000000000000000" pitchFamily="2" charset="2"/>
              </a:rPr>
              <a:t>thérapeutique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CH" sz="2000" dirty="0">
                <a:sym typeface="Wingdings" panose="05000000000000000000" pitchFamily="2" charset="2"/>
              </a:rPr>
              <a:t>Reprises progressives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CH" sz="2000" dirty="0">
                <a:sym typeface="Wingdings" panose="05000000000000000000" pitchFamily="2" charset="2"/>
              </a:rPr>
              <a:t>Accompagnement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CH" sz="2400" dirty="0">
                <a:sym typeface="Wingdings" panose="05000000000000000000" pitchFamily="2" charset="2"/>
              </a:rPr>
              <a:t>Importance centrale </a:t>
            </a:r>
            <a:r>
              <a:rPr lang="fr-CH" sz="2400" dirty="0" smtClean="0">
                <a:sym typeface="Wingdings" panose="05000000000000000000" pitchFamily="2" charset="2"/>
              </a:rPr>
              <a:t>de la collaboration avec </a:t>
            </a:r>
            <a:r>
              <a:rPr lang="fr-CH" sz="2400" dirty="0" smtClean="0">
                <a:solidFill>
                  <a:schemeClr val="tx2"/>
                </a:solidFill>
              </a:rPr>
              <a:t>le </a:t>
            </a:r>
            <a:r>
              <a:rPr lang="fr-CH" sz="2400" dirty="0">
                <a:solidFill>
                  <a:schemeClr val="tx2"/>
                </a:solidFill>
              </a:rPr>
              <a:t>monde </a:t>
            </a:r>
            <a:r>
              <a:rPr lang="fr-CH" sz="2400" dirty="0" smtClean="0">
                <a:solidFill>
                  <a:schemeClr val="tx2"/>
                </a:solidFill>
              </a:rPr>
              <a:t>médical</a:t>
            </a:r>
            <a:r>
              <a:rPr lang="fr-CH" sz="2400" dirty="0" smtClean="0">
                <a:sym typeface="Wingdings" panose="05000000000000000000" pitchFamily="2" charset="2"/>
              </a:rPr>
              <a:t>, du </a:t>
            </a:r>
            <a:r>
              <a:rPr lang="fr-CH" sz="2400" b="1" dirty="0">
                <a:sym typeface="Wingdings" panose="05000000000000000000" pitchFamily="2" charset="2"/>
              </a:rPr>
              <a:t>travail en réseau </a:t>
            </a:r>
            <a:r>
              <a:rPr lang="fr-CH" sz="2400" dirty="0">
                <a:sym typeface="Wingdings" panose="05000000000000000000" pitchFamily="2" charset="2"/>
              </a:rPr>
              <a:t>et de la bonne transmission des bonnes informations</a:t>
            </a:r>
          </a:p>
          <a:p>
            <a:endParaRPr lang="fr-CH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CH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fr-CH" sz="2000" dirty="0"/>
          </a:p>
        </p:txBody>
      </p:sp>
      <p:pic>
        <p:nvPicPr>
          <p:cNvPr id="9" name="Picture 2" descr="http://www.jcindustries.com/images/client-services/employ-re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480" y="62904"/>
            <a:ext cx="1781920" cy="17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PPT_HD_CHUV_15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THEME_PPT_HD_CHUV_14</Template>
  <TotalTime>0</TotalTime>
  <Words>652</Words>
  <Application>Microsoft Office PowerPoint</Application>
  <PresentationFormat>Grand écran</PresentationFormat>
  <Paragraphs>103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THEME_PPT_HD_CHUV_15</vt:lpstr>
      <vt:lpstr>  Colloque Insertion Vaud 2022   Danièle Spagnoli Psychologue-psychothérapeute Coordinatrice cantonale RESSORT DP-CHUV</vt:lpstr>
      <vt:lpstr>Quelques généralités sur la santé mentale</vt:lpstr>
      <vt:lpstr>Santé mentale                           Maladie mentale</vt:lpstr>
      <vt:lpstr>Santé mentale                           Maladie mentale</vt:lpstr>
      <vt:lpstr>Quelle évolution des problèmes de santé mentale ?</vt:lpstr>
      <vt:lpstr>La santé mentale et l’entreprise</vt:lpstr>
      <vt:lpstr>Comment repérer les problèmes de santé mentale en entreprise…</vt:lpstr>
      <vt:lpstr>Enjeux principaux</vt:lpstr>
      <vt:lpstr>Relations santé mentale et emploi</vt:lpstr>
      <vt:lpstr>Merci de votre attention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Spagnoli Daniele (HOS34753)</dc:creator>
  <cp:lastModifiedBy>Spagnoli Daniele</cp:lastModifiedBy>
  <cp:revision>262</cp:revision>
  <dcterms:created xsi:type="dcterms:W3CDTF">2016-07-01T09:57:48Z</dcterms:created>
  <dcterms:modified xsi:type="dcterms:W3CDTF">2022-11-27T22:44:43Z</dcterms:modified>
</cp:coreProperties>
</file>